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7" r:id="rId2"/>
    <p:sldId id="259" r:id="rId3"/>
    <p:sldId id="260" r:id="rId4"/>
    <p:sldId id="261" r:id="rId5"/>
    <p:sldId id="262" r:id="rId6"/>
    <p:sldId id="269" r:id="rId7"/>
    <p:sldId id="263" r:id="rId8"/>
    <p:sldId id="270" r:id="rId9"/>
    <p:sldId id="271" r:id="rId10"/>
    <p:sldId id="272" r:id="rId11"/>
    <p:sldId id="264" r:id="rId12"/>
    <p:sldId id="265" r:id="rId13"/>
    <p:sldId id="266" r:id="rId14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117">
          <p15:clr>
            <a:srgbClr val="A4A3A4"/>
          </p15:clr>
        </p15:guide>
        <p15:guide id="3" orient="horz" pos="350">
          <p15:clr>
            <a:srgbClr val="A4A3A4"/>
          </p15:clr>
        </p15:guide>
        <p15:guide id="4" orient="horz" pos="146">
          <p15:clr>
            <a:srgbClr val="A4A3A4"/>
          </p15:clr>
        </p15:guide>
        <p15:guide id="5" orient="horz" pos="826">
          <p15:clr>
            <a:srgbClr val="A4A3A4"/>
          </p15:clr>
        </p15:guide>
        <p15:guide id="6" orient="horz" pos="917">
          <p15:clr>
            <a:srgbClr val="A4A3A4"/>
          </p15:clr>
        </p15:guide>
        <p15:guide id="7" orient="horz" pos="3003">
          <p15:clr>
            <a:srgbClr val="A4A3A4"/>
          </p15:clr>
        </p15:guide>
        <p15:guide id="8" pos="2880">
          <p15:clr>
            <a:srgbClr val="A4A3A4"/>
          </p15:clr>
        </p15:guide>
        <p15:guide id="9" pos="113">
          <p15:clr>
            <a:srgbClr val="A4A3A4"/>
          </p15:clr>
        </p15:guide>
        <p15:guide id="10" pos="5647">
          <p15:clr>
            <a:srgbClr val="A4A3A4"/>
          </p15:clr>
        </p15:guide>
        <p15:guide id="11" pos="5148">
          <p15:clr>
            <a:srgbClr val="A4A3A4"/>
          </p15:clr>
        </p15:guide>
        <p15:guide id="12" pos="5035">
          <p15:clr>
            <a:srgbClr val="A4A3A4"/>
          </p15:clr>
        </p15:guide>
        <p15:guide id="13" pos="226">
          <p15:clr>
            <a:srgbClr val="A4A3A4"/>
          </p15:clr>
        </p15:guide>
        <p15:guide id="14" pos="553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howGuides="1">
      <p:cViewPr varScale="1">
        <p:scale>
          <a:sx n="98" d="100"/>
          <a:sy n="98" d="100"/>
        </p:scale>
        <p:origin x="600" y="84"/>
      </p:cViewPr>
      <p:guideLst>
        <p:guide orient="horz" pos="1620"/>
        <p:guide orient="horz" pos="3117"/>
        <p:guide orient="horz" pos="350"/>
        <p:guide orient="horz" pos="146"/>
        <p:guide orient="horz" pos="826"/>
        <p:guide orient="horz" pos="917"/>
        <p:guide orient="horz" pos="3003"/>
        <p:guide pos="2880"/>
        <p:guide pos="113"/>
        <p:guide pos="5647"/>
        <p:guide pos="5148"/>
        <p:guide pos="5035"/>
        <p:guide pos="226"/>
        <p:guide pos="553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-3870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85B4C-A22D-49B9-92F2-B11E94297261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1465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2A805-C6E2-411F-9012-48835965073A}" type="datetimeFigureOut">
              <a:rPr lang="de-DE" smtClean="0"/>
              <a:pPr/>
              <a:t>16.03.2014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EFEC1-7EDD-4199-82B3-194936FA763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932576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1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4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5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6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7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8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x_01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028" name="Object 2"/>
          <p:cNvGraphicFramePr>
            <a:graphicFrameLocks noChangeAspect="1"/>
          </p:cNvGraphicFramePr>
          <p:nvPr/>
        </p:nvGraphicFramePr>
        <p:xfrm>
          <a:off x="5815482" y="179388"/>
          <a:ext cx="2412000" cy="1380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482" y="179388"/>
                        <a:ext cx="2412000" cy="13803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In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1267" name="Object 7"/>
          <p:cNvGraphicFramePr>
            <a:graphicFrameLocks noChangeAspect="1"/>
          </p:cNvGraphicFramePr>
          <p:nvPr/>
        </p:nvGraphicFramePr>
        <p:xfrm>
          <a:off x="7412038" y="195263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38" y="195263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L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79511" y="231775"/>
            <a:ext cx="7813551" cy="10795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7813675" cy="3312000"/>
          </a:xfrm>
        </p:spPr>
        <p:txBody>
          <a:bodyPr wrap="square"/>
          <a:lstStyle>
            <a:lvl1pPr marL="0" indent="0">
              <a:lnSpc>
                <a:spcPts val="1800"/>
              </a:lnSpc>
              <a:spcAft>
                <a:spcPts val="650"/>
              </a:spcAft>
              <a:buSzPct val="25000"/>
              <a:tabLst/>
              <a:defRPr sz="1600"/>
            </a:lvl1pPr>
            <a:lvl2pPr marL="358775" indent="-358775">
              <a:lnSpc>
                <a:spcPts val="1800"/>
              </a:lnSpc>
              <a:spcAft>
                <a:spcPts val="600"/>
              </a:spcAft>
              <a:defRPr sz="1600"/>
            </a:lvl2pPr>
            <a:lvl3pPr marL="719138" indent="-360363">
              <a:lnSpc>
                <a:spcPts val="1800"/>
              </a:lnSpc>
              <a:spcAft>
                <a:spcPts val="600"/>
              </a:spcAft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37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38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39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79512" y="231775"/>
            <a:ext cx="7813551" cy="10795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8" y="1455263"/>
            <a:ext cx="3816548" cy="3312000"/>
          </a:xfrm>
        </p:spPr>
        <p:txBody>
          <a:bodyPr wrap="square"/>
          <a:lstStyle>
            <a:lvl1pPr>
              <a:buSzPct val="25000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5" name="Inhaltsplatzhalter 3"/>
          <p:cNvSpPr>
            <a:spLocks noGrp="1"/>
          </p:cNvSpPr>
          <p:nvPr>
            <p:ph sz="quarter" idx="11"/>
          </p:nvPr>
        </p:nvSpPr>
        <p:spPr>
          <a:xfrm>
            <a:off x="4176712" y="1455738"/>
            <a:ext cx="3816349" cy="3311525"/>
          </a:xfrm>
        </p:spPr>
        <p:txBody>
          <a:bodyPr/>
          <a:lstStyle>
            <a:lvl1pPr>
              <a:buSzPct val="25000"/>
              <a:buFont typeface="Verdana" pitchFamily="34" charset="0"/>
              <a:buChar char=" 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1_120ppi.png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2053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 descr="ex_02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3723878"/>
            <a:ext cx="8604000" cy="104338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3077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2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18" name="Rechteck 17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410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in_01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028" name="Object 7"/>
          <p:cNvGraphicFramePr>
            <a:graphicFrameLocks noChangeAspect="1"/>
          </p:cNvGraphicFramePr>
          <p:nvPr/>
        </p:nvGraphicFramePr>
        <p:xfrm>
          <a:off x="7412014" y="194738"/>
          <a:ext cx="1573188" cy="9007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14" y="194738"/>
                        <a:ext cx="1573188" cy="9007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 descr="in_01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7172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in_02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1275"/>
            <a:ext cx="8603726" cy="3455988"/>
          </a:xfrm>
          <a:prstGeom prst="rect">
            <a:avLst/>
          </a:prstGeom>
        </p:spPr>
      </p:pic>
      <p:sp>
        <p:nvSpPr>
          <p:cNvPr id="15" name="Rechteck 14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9220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7"/>
            <a:ext cx="8208912" cy="863365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In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 descr="in_02_120ppi.png"/>
          <p:cNvPicPr>
            <a:picLocks noChangeAspect="1"/>
          </p:cNvPicPr>
          <p:nvPr userDrawn="1"/>
        </p:nvPicPr>
        <p:blipFill>
          <a:blip r:embed="rId3" cstate="print"/>
          <a:srcRect t="971" b="2951"/>
          <a:stretch>
            <a:fillRect/>
          </a:stretch>
        </p:blipFill>
        <p:spPr>
          <a:xfrm>
            <a:off x="360613" y="1312006"/>
            <a:ext cx="8604000" cy="3455988"/>
          </a:xfrm>
          <a:prstGeom prst="rect">
            <a:avLst/>
          </a:prstGeom>
        </p:spPr>
      </p:pic>
      <p:graphicFrame>
        <p:nvGraphicFramePr>
          <p:cNvPr id="8196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2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2819"/>
            <a:ext cx="8208912" cy="86444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Ex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922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2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387" y="1455738"/>
            <a:ext cx="7813675" cy="3311524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Aufzählung</a:t>
            </a:r>
          </a:p>
          <a:p>
            <a:pPr lvl="2"/>
            <a:r>
              <a:rPr lang="de-DE" dirty="0" smtClean="0"/>
              <a:t>Unterpunkt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79511" y="231775"/>
            <a:ext cx="7813551" cy="10800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/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pic>
        <p:nvPicPr>
          <p:cNvPr id="6" name="Picture 25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22"/>
          <a:stretch>
            <a:fillRect/>
          </a:stretch>
        </p:blipFill>
        <p:spPr bwMode="auto">
          <a:xfrm>
            <a:off x="8158110" y="161105"/>
            <a:ext cx="828092" cy="4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0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Fußzeile</a:t>
            </a:r>
            <a:endParaRPr lang="de-DE" dirty="0"/>
          </a:p>
        </p:txBody>
      </p:sp>
      <p:sp>
        <p:nvSpPr>
          <p:cNvPr id="51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7" r:id="rId8"/>
    <p:sldLayoutId id="2147483669" r:id="rId9"/>
    <p:sldLayoutId id="2147483676" r:id="rId10"/>
    <p:sldLayoutId id="2147483679" r:id="rId11"/>
    <p:sldLayoutId id="2147483671" r:id="rId12"/>
    <p:sldLayoutId id="2147483678" r:id="rId13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2000" b="0" kern="1200" baseline="0">
          <a:solidFill>
            <a:srgbClr val="DD6108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1800"/>
        </a:lnSpc>
        <a:spcBef>
          <a:spcPts val="0"/>
        </a:spcBef>
        <a:spcAft>
          <a:spcPts val="650"/>
        </a:spcAft>
        <a:buClr>
          <a:schemeClr val="bg1"/>
        </a:buClr>
        <a:buSzPct val="25000"/>
        <a:buFont typeface="Verdana" pitchFamily="34" charset="0"/>
        <a:buChar char=" 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-358775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■"/>
        <a:defRPr sz="160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19138" indent="-360363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Verdana" pitchFamily="34" charset="0"/>
        <a:buChar char="□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err="1" smtClean="0"/>
              <a:t>Gameprogramming</a:t>
            </a:r>
            <a:r>
              <a:rPr lang="de-DE" dirty="0" smtClean="0"/>
              <a:t> WS2013/14</a:t>
            </a:r>
            <a:br>
              <a:rPr lang="de-DE" dirty="0" smtClean="0"/>
            </a:br>
            <a:r>
              <a:rPr lang="de-DE" dirty="0" smtClean="0"/>
              <a:t>„</a:t>
            </a:r>
            <a:r>
              <a:rPr lang="de-DE" dirty="0" err="1" smtClean="0"/>
              <a:t>Futurella</a:t>
            </a:r>
            <a:r>
              <a:rPr lang="de-DE" dirty="0" smtClean="0"/>
              <a:t>“ von Pavel </a:t>
            </a:r>
            <a:r>
              <a:rPr lang="en-US" dirty="0" err="1" smtClean="0"/>
              <a:t>Belskiy</a:t>
            </a:r>
            <a:r>
              <a:rPr lang="en-US" dirty="0" smtClean="0"/>
              <a:t> </a:t>
            </a:r>
            <a:r>
              <a:rPr lang="de-DE" dirty="0" smtClean="0"/>
              <a:t>und Felix Niemeyer</a:t>
            </a:r>
            <a:br>
              <a:rPr lang="de-DE" dirty="0" smtClean="0"/>
            </a:br>
            <a:r>
              <a:rPr lang="de-DE" dirty="0" smtClean="0"/>
              <a:t>Betreuer: </a:t>
            </a:r>
            <a:r>
              <a:rPr lang="en-US" dirty="0" smtClean="0"/>
              <a:t>Stefan </a:t>
            </a:r>
            <a:r>
              <a:rPr lang="en-US" dirty="0" err="1"/>
              <a:t>Buschmann</a:t>
            </a:r>
            <a:r>
              <a:rPr lang="en-US" dirty="0"/>
              <a:t/>
            </a:r>
            <a:br>
              <a:rPr lang="en-US" dirty="0"/>
            </a:b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69" y="0"/>
            <a:ext cx="6413770" cy="41522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Lightning &amp; Deferred Rendering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/>
              <a:t>Rendering Layers</a:t>
            </a:r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Colors</a:t>
            </a:r>
          </a:p>
          <a:p>
            <a:pPr marL="644525" lvl="1" indent="-285750">
              <a:buFontTx/>
              <a:buChar char="-"/>
            </a:pPr>
            <a:r>
              <a:rPr lang="en-US" sz="1400" dirty="0" err="1" smtClean="0"/>
              <a:t>Normals</a:t>
            </a:r>
            <a:endParaRPr lang="en-US" sz="1400" dirty="0"/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Material</a:t>
            </a:r>
          </a:p>
          <a:p>
            <a:pPr marL="644525" lvl="1" indent="-285750">
              <a:buFontTx/>
              <a:buChar char="-"/>
            </a:pPr>
            <a:endParaRPr lang="en-US" sz="1400" dirty="0" smtClean="0"/>
          </a:p>
          <a:p>
            <a:pPr marL="285750" indent="-285750">
              <a:buFontTx/>
              <a:buChar char="-"/>
            </a:pPr>
            <a:r>
              <a:rPr lang="en-US" dirty="0" smtClean="0">
                <a:sym typeface="Wingdings" panose="05000000000000000000" pitchFamily="2" charset="2"/>
              </a:rPr>
              <a:t> Screen Quad Fragment </a:t>
            </a:r>
            <a:r>
              <a:rPr lang="en-US" dirty="0" err="1" smtClean="0">
                <a:sym typeface="Wingdings" panose="05000000000000000000" pitchFamily="2" charset="2"/>
              </a:rPr>
              <a:t>Shader</a:t>
            </a:r>
            <a:endParaRPr lang="en-US" dirty="0" smtClean="0"/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Use normal &amp; </a:t>
            </a:r>
            <a:r>
              <a:rPr lang="en-US" sz="1400" dirty="0" err="1" smtClean="0"/>
              <a:t>cubelightmap</a:t>
            </a:r>
            <a:r>
              <a:rPr lang="en-US" sz="1400" dirty="0" smtClean="0"/>
              <a:t> for diffuse and specular </a:t>
            </a:r>
            <a:r>
              <a:rPr lang="en-US" sz="1400" dirty="0" err="1" smtClean="0"/>
              <a:t>lighning</a:t>
            </a:r>
            <a:endParaRPr lang="en-US" sz="1400" dirty="0"/>
          </a:p>
          <a:p>
            <a:pPr>
              <a:buNone/>
            </a:pPr>
            <a:endParaRPr lang="en-US" sz="1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3815916" y="1127416"/>
            <a:ext cx="1981200" cy="1260475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Picture of Colors-texture</a:t>
            </a:r>
            <a:endParaRPr lang="en-US" dirty="0"/>
          </a:p>
        </p:txBody>
      </p:sp>
      <p:sp>
        <p:nvSpPr>
          <p:cNvPr id="8" name="Rechteck 7"/>
          <p:cNvSpPr/>
          <p:nvPr/>
        </p:nvSpPr>
        <p:spPr>
          <a:xfrm>
            <a:off x="6102169" y="1113230"/>
            <a:ext cx="1981200" cy="1260475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Picture of </a:t>
            </a:r>
            <a:r>
              <a:rPr lang="en-US" dirty="0" err="1" smtClean="0"/>
              <a:t>Normals</a:t>
            </a:r>
            <a:r>
              <a:rPr lang="en-US" dirty="0" smtClean="0"/>
              <a:t>-texture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690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Ship Rendering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/>
              <a:t>Models</a:t>
            </a:r>
            <a:endParaRPr lang="en-US" dirty="0"/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Modelled in blender</a:t>
            </a:r>
            <a:endParaRPr lang="en-US" sz="1400" dirty="0"/>
          </a:p>
          <a:p>
            <a:pPr marL="285750" indent="-2857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Vertexdata</a:t>
            </a:r>
            <a:r>
              <a:rPr lang="en-US" dirty="0">
                <a:sym typeface="Wingdings" panose="05000000000000000000" pitchFamily="2" charset="2"/>
              </a:rPr>
              <a:t> Callback</a:t>
            </a:r>
            <a:endParaRPr lang="en-US" dirty="0"/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Reflection with </a:t>
            </a:r>
            <a:r>
              <a:rPr lang="en-US" sz="1400" dirty="0" err="1" smtClean="0"/>
              <a:t>Env</a:t>
            </a:r>
            <a:r>
              <a:rPr lang="en-US" sz="1400" dirty="0" smtClean="0"/>
              <a:t> map</a:t>
            </a:r>
            <a:endParaRPr lang="en-US" sz="1400" dirty="0"/>
          </a:p>
          <a:p>
            <a:pPr>
              <a:buNone/>
            </a:pPr>
            <a:endParaRPr lang="en-US" sz="1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5257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Particles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>
              <a:buNone/>
            </a:pPr>
            <a:endParaRPr lang="en-US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7996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 smtClean="0"/>
              <a:t>Thanksalot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>
              <a:buNone/>
            </a:pPr>
            <a:r>
              <a:rPr lang="en-US" dirty="0" smtClean="0">
                <a:sym typeface="Wingdings" panose="05000000000000000000" pitchFamily="2" charset="2"/>
              </a:rPr>
              <a:t> </a:t>
            </a:r>
            <a:endParaRPr lang="en-US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51373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Demo</a:t>
            </a:r>
            <a:endParaRPr lang="en-US" sz="36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8116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 smtClean="0"/>
              <a:t>Wesentliche</a:t>
            </a:r>
            <a:r>
              <a:rPr lang="en-US" sz="3600" dirty="0" smtClean="0"/>
              <a:t> </a:t>
            </a:r>
            <a:r>
              <a:rPr lang="en-US" sz="3600" dirty="0" err="1" smtClean="0"/>
              <a:t>Technische</a:t>
            </a:r>
            <a:r>
              <a:rPr lang="en-US" sz="3600" dirty="0" smtClean="0"/>
              <a:t> </a:t>
            </a:r>
            <a:r>
              <a:rPr lang="en-US" sz="3600" dirty="0" err="1" smtClean="0"/>
              <a:t>Aspekte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UI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en-US" dirty="0" err="1" smtClean="0"/>
              <a:t>cegui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/>
              <a:t>Server – Client Architecture</a:t>
            </a:r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Game Objects</a:t>
            </a:r>
          </a:p>
          <a:p>
            <a:pPr marL="644525" lvl="1" indent="-285750">
              <a:buFontTx/>
              <a:buChar char="-"/>
            </a:pPr>
            <a:r>
              <a:rPr lang="en-US" sz="1400" dirty="0" err="1" smtClean="0"/>
              <a:t>GameInstanceServer</a:t>
            </a:r>
            <a:r>
              <a:rPr lang="en-US" sz="1400" dirty="0" smtClean="0"/>
              <a:t> vs. </a:t>
            </a:r>
            <a:r>
              <a:rPr lang="en-US" sz="1400" dirty="0" err="1" smtClean="0"/>
              <a:t>GameInstanceClient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/>
              <a:t>Planet Rendering</a:t>
            </a:r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Height and Normal Map generation</a:t>
            </a:r>
          </a:p>
          <a:p>
            <a:pPr marL="644525" lvl="1" indent="-285750">
              <a:buFontTx/>
              <a:buChar char="-"/>
            </a:pPr>
            <a:r>
              <a:rPr lang="en-US" sz="1400" dirty="0" err="1" smtClean="0"/>
              <a:t>Tesselation</a:t>
            </a:r>
            <a:endParaRPr lang="en-US" sz="1400" dirty="0"/>
          </a:p>
          <a:p>
            <a:pPr marL="644525" lvl="1" indent="-285750">
              <a:buFontTx/>
              <a:buChar char="-"/>
            </a:pPr>
            <a:r>
              <a:rPr lang="en-US" sz="1400" dirty="0"/>
              <a:t>Planet Geometry </a:t>
            </a:r>
            <a:r>
              <a:rPr lang="en-US" sz="1400" dirty="0" smtClean="0"/>
              <a:t>Management</a:t>
            </a:r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Lightning &amp; Deferred </a:t>
            </a:r>
            <a:r>
              <a:rPr lang="en-US" sz="1400" dirty="0"/>
              <a:t>Rendering </a:t>
            </a:r>
            <a:r>
              <a:rPr lang="en-US" sz="1400" dirty="0" smtClean="0"/>
              <a:t>Implementation</a:t>
            </a:r>
          </a:p>
          <a:p>
            <a:pPr marL="285750" indent="-2857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/>
              <a:t>Ship Rendering</a:t>
            </a:r>
          </a:p>
          <a:p>
            <a:pPr marL="285750" indent="-2857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smtClean="0"/>
              <a:t>Particle Usage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40140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UI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smtClean="0"/>
              <a:t>- Integration as </a:t>
            </a:r>
            <a:r>
              <a:rPr lang="en-US" dirty="0" err="1" smtClean="0"/>
              <a:t>osg</a:t>
            </a:r>
            <a:r>
              <a:rPr lang="en-US" dirty="0" smtClean="0"/>
              <a:t>::Geode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- Provides …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- We use it for:</a:t>
            </a:r>
          </a:p>
          <a:p>
            <a:pPr marL="644525" lvl="1" indent="-285750">
              <a:buFontTx/>
              <a:buChar char="-"/>
            </a:pPr>
            <a:r>
              <a:rPr lang="en-US" dirty="0" smtClean="0"/>
              <a:t>Console</a:t>
            </a:r>
          </a:p>
          <a:p>
            <a:pPr marL="644525" lvl="1" indent="-285750">
              <a:buFontTx/>
              <a:buChar char="-"/>
            </a:pPr>
            <a:r>
              <a:rPr lang="en-US" dirty="0" smtClean="0"/>
              <a:t>Menus</a:t>
            </a:r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2939616" y="2724150"/>
            <a:ext cx="1752600" cy="1981200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picture</a:t>
            </a:r>
            <a:endParaRPr lang="en-US" dirty="0"/>
          </a:p>
        </p:txBody>
      </p:sp>
      <p:sp>
        <p:nvSpPr>
          <p:cNvPr id="8" name="Rechteck 7"/>
          <p:cNvSpPr/>
          <p:nvPr/>
        </p:nvSpPr>
        <p:spPr>
          <a:xfrm>
            <a:off x="6172200" y="747611"/>
            <a:ext cx="1752600" cy="1981200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365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Server Client Architecture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Message Peers </a:t>
            </a:r>
            <a:r>
              <a:rPr lang="en-US" dirty="0" err="1" smtClean="0"/>
              <a:t>wie</a:t>
            </a:r>
            <a:r>
              <a:rPr lang="en-US" dirty="0" smtClean="0"/>
              <a:t> warden </a:t>
            </a:r>
            <a:r>
              <a:rPr lang="en-US" dirty="0" err="1" smtClean="0"/>
              <a:t>nachrichten</a:t>
            </a:r>
            <a:endParaRPr lang="en-US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2710618" y="3105150"/>
            <a:ext cx="2928181" cy="1447800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Vereinfachtes</a:t>
            </a:r>
            <a:r>
              <a:rPr lang="en-US" dirty="0" smtClean="0"/>
              <a:t> </a:t>
            </a:r>
            <a:r>
              <a:rPr lang="en-US" dirty="0" err="1" smtClean="0"/>
              <a:t>Klassendiagramm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b="1" i="1" u="sng" dirty="0" err="1" smtClean="0"/>
              <a:t>reduziertes</a:t>
            </a:r>
            <a:r>
              <a:rPr lang="en-US" dirty="0" smtClean="0"/>
              <a:t> </a:t>
            </a:r>
            <a:r>
              <a:rPr lang="en-US" dirty="0" err="1" smtClean="0"/>
              <a:t>signavio</a:t>
            </a:r>
            <a:r>
              <a:rPr lang="en-US" dirty="0" smtClean="0"/>
              <a:t> diagram)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366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Server Client Architecture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Die </a:t>
            </a:r>
            <a:r>
              <a:rPr lang="en-US" dirty="0" err="1" smtClean="0"/>
              <a:t>GameInstance</a:t>
            </a:r>
            <a:endParaRPr lang="en-US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6</a:t>
            </a:fld>
            <a:endParaRPr lang="de-DE" dirty="0"/>
          </a:p>
        </p:txBody>
      </p:sp>
      <p:graphicFrame>
        <p:nvGraphicFramePr>
          <p:cNvPr id="9" name="Tabelle 8"/>
          <p:cNvGraphicFramePr>
            <a:graphicFrameLocks noGrp="1"/>
          </p:cNvGraphicFramePr>
          <p:nvPr/>
        </p:nvGraphicFramePr>
        <p:xfrm>
          <a:off x="159932" y="1435146"/>
          <a:ext cx="8807350" cy="3194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3675"/>
                <a:gridCol w="4403675"/>
              </a:tblGrid>
              <a:tr h="332227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GameInstanceClient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GameInstanceServer</a:t>
                      </a:r>
                      <a:endParaRPr lang="en-US" dirty="0"/>
                    </a:p>
                  </a:txBody>
                  <a:tcPr/>
                </a:tc>
              </a:tr>
              <a:tr h="2828244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/>
                        <a:t>Physics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smtClean="0"/>
                        <a:t>Rendering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hteck 9"/>
          <p:cNvSpPr/>
          <p:nvPr/>
        </p:nvSpPr>
        <p:spPr>
          <a:xfrm>
            <a:off x="608806" y="3143673"/>
            <a:ext cx="1524000" cy="1447800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Bild</a:t>
            </a:r>
            <a:r>
              <a:rPr lang="en-US" dirty="0" smtClean="0"/>
              <a:t> </a:t>
            </a:r>
            <a:r>
              <a:rPr lang="en-US" dirty="0" err="1" smtClean="0"/>
              <a:t>für</a:t>
            </a:r>
            <a:r>
              <a:rPr lang="en-US" dirty="0" smtClean="0"/>
              <a:t> </a:t>
            </a:r>
            <a:r>
              <a:rPr lang="en-US" dirty="0" err="1" smtClean="0"/>
              <a:t>aufgabe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11" name="Rechteck 10"/>
          <p:cNvSpPr/>
          <p:nvPr/>
        </p:nvSpPr>
        <p:spPr>
          <a:xfrm>
            <a:off x="2562224" y="2419350"/>
            <a:ext cx="1524000" cy="1447800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Bild</a:t>
            </a:r>
            <a:r>
              <a:rPr lang="en-US" dirty="0" smtClean="0"/>
              <a:t> </a:t>
            </a:r>
            <a:r>
              <a:rPr lang="en-US" dirty="0" err="1" smtClean="0"/>
              <a:t>für</a:t>
            </a:r>
            <a:r>
              <a:rPr lang="en-US" dirty="0" smtClean="0"/>
              <a:t> </a:t>
            </a:r>
            <a:r>
              <a:rPr lang="en-US" dirty="0" err="1" smtClean="0"/>
              <a:t>aufgabe</a:t>
            </a:r>
            <a:r>
              <a:rPr lang="en-US" dirty="0" smtClean="0"/>
              <a:t> 2</a:t>
            </a:r>
            <a:endParaRPr lang="en-US" dirty="0"/>
          </a:p>
        </p:txBody>
      </p:sp>
      <p:sp>
        <p:nvSpPr>
          <p:cNvPr id="12" name="Rechteck 11"/>
          <p:cNvSpPr/>
          <p:nvPr/>
        </p:nvSpPr>
        <p:spPr>
          <a:xfrm>
            <a:off x="6852679" y="2842488"/>
            <a:ext cx="1524000" cy="1447800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Bild</a:t>
            </a:r>
            <a:r>
              <a:rPr lang="en-US" dirty="0" smtClean="0"/>
              <a:t> </a:t>
            </a:r>
            <a:r>
              <a:rPr lang="en-US" dirty="0" err="1" smtClean="0"/>
              <a:t>für</a:t>
            </a:r>
            <a:r>
              <a:rPr lang="en-US" dirty="0" smtClean="0"/>
              <a:t> </a:t>
            </a:r>
            <a:r>
              <a:rPr lang="en-US" dirty="0" err="1" smtClean="0"/>
              <a:t>aufgabe</a:t>
            </a:r>
            <a:r>
              <a:rPr lang="en-US" dirty="0" smtClean="0"/>
              <a:t>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346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/>
          <p:cNvSpPr txBox="1"/>
          <p:nvPr/>
        </p:nvSpPr>
        <p:spPr>
          <a:xfrm>
            <a:off x="1030740" y="1641818"/>
            <a:ext cx="611096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 smtClean="0"/>
              <a:t>Height encoded in </a:t>
            </a:r>
          </a:p>
          <a:p>
            <a:pPr algn="ctr"/>
            <a:r>
              <a:rPr lang="en-US" sz="4400" b="1" dirty="0" smtClean="0"/>
              <a:t>Alpha Channel</a:t>
            </a:r>
            <a:endParaRPr lang="en-US" sz="4400" b="1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Planet Rendering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Generate spherical </a:t>
            </a:r>
            <a:r>
              <a:rPr lang="en-US" dirty="0" err="1" smtClean="0"/>
              <a:t>height&amp;normal-map</a:t>
            </a:r>
            <a:r>
              <a:rPr lang="en-US" dirty="0" smtClean="0"/>
              <a:t> externally in </a:t>
            </a:r>
            <a:r>
              <a:rPr lang="en-US" dirty="0" err="1" smtClean="0"/>
              <a:t>Qt</a:t>
            </a:r>
            <a:r>
              <a:rPr lang="en-US" dirty="0" smtClean="0"/>
              <a:t> Application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949" y="1302093"/>
            <a:ext cx="3638550" cy="363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125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Planet Rendering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 smtClean="0"/>
              <a:t>Tesselate</a:t>
            </a:r>
            <a:r>
              <a:rPr lang="en-US" dirty="0" smtClean="0"/>
              <a:t> Octahedron</a:t>
            </a:r>
            <a:endParaRPr lang="en-US" dirty="0"/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How (</a:t>
            </a:r>
            <a:r>
              <a:rPr lang="en-US" sz="1400" dirty="0" err="1" smtClean="0"/>
              <a:t>vertexattribs</a:t>
            </a:r>
            <a:r>
              <a:rPr lang="en-US" sz="1400" dirty="0" smtClean="0"/>
              <a:t>)</a:t>
            </a:r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Is (</a:t>
            </a:r>
            <a:r>
              <a:rPr lang="en-US" sz="1400" dirty="0" err="1" smtClean="0"/>
              <a:t>tc</a:t>
            </a:r>
            <a:r>
              <a:rPr lang="en-US" sz="1400" dirty="0" smtClean="0"/>
              <a:t> </a:t>
            </a:r>
            <a:r>
              <a:rPr lang="en-US" sz="1400" dirty="0" err="1" smtClean="0"/>
              <a:t>shader</a:t>
            </a:r>
            <a:r>
              <a:rPr lang="en-US" sz="1400" dirty="0" smtClean="0"/>
              <a:t>)</a:t>
            </a:r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This (</a:t>
            </a:r>
            <a:r>
              <a:rPr lang="en-US" sz="1400" dirty="0" err="1" smtClean="0"/>
              <a:t>te</a:t>
            </a:r>
            <a:r>
              <a:rPr lang="en-US" sz="1400" dirty="0" smtClean="0"/>
              <a:t> </a:t>
            </a:r>
            <a:r>
              <a:rPr lang="en-US" sz="1400" dirty="0" err="1" smtClean="0"/>
              <a:t>shader</a:t>
            </a:r>
            <a:r>
              <a:rPr lang="en-US" sz="1400" dirty="0" smtClean="0"/>
              <a:t>)</a:t>
            </a:r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Done?</a:t>
            </a:r>
            <a:endParaRPr lang="en-US" sz="1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14338" name="Picture 2" descr="http://upload.wikimedia.org/wikipedia/commons/thumb/0/07/Octahedron.svg/500px-Octahedron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7292" y="360566"/>
            <a:ext cx="2705999" cy="2678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157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Geometry Management</a:t>
            </a:r>
            <a:endParaRPr lang="en-US" sz="36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79387" y="971550"/>
            <a:ext cx="7813675" cy="379618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Chunks</a:t>
            </a:r>
          </a:p>
          <a:p>
            <a:pPr marL="644525" lvl="1" indent="-285750">
              <a:buFontTx/>
              <a:buChar char="-"/>
            </a:pPr>
            <a:r>
              <a:rPr lang="en-US" sz="1400" dirty="0"/>
              <a:t>How (</a:t>
            </a:r>
            <a:r>
              <a:rPr lang="en-US" sz="1400" dirty="0" err="1"/>
              <a:t>vertexattribs</a:t>
            </a:r>
            <a:r>
              <a:rPr lang="en-US" sz="1400" dirty="0"/>
              <a:t>)</a:t>
            </a:r>
          </a:p>
          <a:p>
            <a:pPr marL="644525" lvl="1" indent="-285750">
              <a:buFontTx/>
              <a:buChar char="-"/>
            </a:pPr>
            <a:r>
              <a:rPr lang="en-US" sz="1400" dirty="0"/>
              <a:t>Is (</a:t>
            </a:r>
            <a:r>
              <a:rPr lang="en-US" sz="1400" dirty="0" err="1"/>
              <a:t>tc</a:t>
            </a:r>
            <a:r>
              <a:rPr lang="en-US" sz="1400" dirty="0"/>
              <a:t> </a:t>
            </a:r>
            <a:r>
              <a:rPr lang="en-US" sz="1400" dirty="0" err="1"/>
              <a:t>shader</a:t>
            </a:r>
            <a:r>
              <a:rPr lang="en-US" sz="1400" dirty="0"/>
              <a:t>)</a:t>
            </a:r>
          </a:p>
          <a:p>
            <a:pPr marL="644525" lvl="1" indent="-285750">
              <a:buFontTx/>
              <a:buChar char="-"/>
            </a:pPr>
            <a:r>
              <a:rPr lang="en-US" sz="1400" dirty="0"/>
              <a:t>This (</a:t>
            </a:r>
            <a:r>
              <a:rPr lang="en-US" sz="1400" dirty="0" err="1"/>
              <a:t>te</a:t>
            </a:r>
            <a:r>
              <a:rPr lang="en-US" sz="1400" dirty="0"/>
              <a:t> </a:t>
            </a:r>
            <a:r>
              <a:rPr lang="en-US" sz="1400" dirty="0" err="1"/>
              <a:t>shader</a:t>
            </a:r>
            <a:r>
              <a:rPr lang="en-US" sz="1400" dirty="0"/>
              <a:t>)</a:t>
            </a:r>
          </a:p>
          <a:p>
            <a:pPr marL="644525" lvl="1" indent="-285750">
              <a:buFontTx/>
              <a:buChar char="-"/>
            </a:pPr>
            <a:r>
              <a:rPr lang="en-US" sz="1400" dirty="0"/>
              <a:t>Done?</a:t>
            </a:r>
          </a:p>
          <a:p>
            <a:pPr marL="285750" indent="-285750">
              <a:buFontTx/>
              <a:buChar char="-"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 smtClean="0">
                <a:sym typeface="Wingdings" panose="05000000000000000000" pitchFamily="2" charset="2"/>
              </a:rPr>
              <a:t>Vertexdata</a:t>
            </a:r>
            <a:r>
              <a:rPr lang="en-US" dirty="0" smtClean="0">
                <a:sym typeface="Wingdings" panose="05000000000000000000" pitchFamily="2" charset="2"/>
              </a:rPr>
              <a:t> Callback</a:t>
            </a:r>
            <a:endParaRPr lang="en-US" dirty="0"/>
          </a:p>
          <a:p>
            <a:pPr marL="644525" lvl="1" indent="-285750">
              <a:buFontTx/>
              <a:buChar char="-"/>
            </a:pPr>
            <a:r>
              <a:rPr lang="en-US" sz="1400" dirty="0" smtClean="0"/>
              <a:t>…</a:t>
            </a:r>
            <a:endParaRPr lang="en-US" sz="1400" dirty="0"/>
          </a:p>
          <a:p>
            <a:pPr>
              <a:buNone/>
            </a:pPr>
            <a:endParaRPr lang="en-US" sz="14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de-DE" smtClean="0"/>
              <a:t>03.12.2013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Fußzeile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03143635"/>
      </p:ext>
    </p:extLst>
  </p:cSld>
  <p:clrMapOvr>
    <a:masterClrMapping/>
  </p:clrMapOvr>
</p:sld>
</file>

<file path=ppt/theme/theme1.xml><?xml version="1.0" encoding="utf-8"?>
<a:theme xmlns:a="http://schemas.openxmlformats.org/drawingml/2006/main" name="hpi_ppt_master_16_9">
  <a:themeElements>
    <a:clrScheme name="HPI">
      <a:dk1>
        <a:sysClr val="windowText" lastClr="000000"/>
      </a:dk1>
      <a:lt1>
        <a:sysClr val="window" lastClr="FFFFFF"/>
      </a:lt1>
      <a:dk2>
        <a:srgbClr val="5A6065"/>
      </a:dk2>
      <a:lt2>
        <a:srgbClr val="868D91"/>
      </a:lt2>
      <a:accent1>
        <a:srgbClr val="B1063A"/>
      </a:accent1>
      <a:accent2>
        <a:srgbClr val="DD6108"/>
      </a:accent2>
      <a:accent3>
        <a:srgbClr val="F6A800"/>
      </a:accent3>
      <a:accent4>
        <a:srgbClr val="007A9E"/>
      </a:accent4>
      <a:accent5>
        <a:srgbClr val="5A6065"/>
      </a:accent5>
      <a:accent6>
        <a:srgbClr val="868D91"/>
      </a:accent6>
      <a:hlink>
        <a:srgbClr val="007A9E"/>
      </a:hlink>
      <a:folHlink>
        <a:srgbClr val="C0C4C8"/>
      </a:folHlink>
    </a:clrScheme>
    <a:fontScheme name="Ganymed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D610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hpi_ppt_master_16_9</Template>
  <TotalTime>0</TotalTime>
  <Words>243</Words>
  <Application>Microsoft Office PowerPoint</Application>
  <PresentationFormat>Bildschirmpräsentation (16:9)</PresentationFormat>
  <Paragraphs>108</Paragraphs>
  <Slides>13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Calibri</vt:lpstr>
      <vt:lpstr>Verdana</vt:lpstr>
      <vt:lpstr>Wingdings</vt:lpstr>
      <vt:lpstr>hpi_ppt_master_16_9</vt:lpstr>
      <vt:lpstr>Image</vt:lpstr>
      <vt:lpstr>Gameprogramming WS2013/14 „Futurella“ von Pavel Belskiy und Felix Niemeyer Betreuer: Stefan Buschmann </vt:lpstr>
      <vt:lpstr>Demo</vt:lpstr>
      <vt:lpstr>Wesentliche Technische Aspekte</vt:lpstr>
      <vt:lpstr>UI</vt:lpstr>
      <vt:lpstr>Server Client Architecture</vt:lpstr>
      <vt:lpstr>Server Client Architecture</vt:lpstr>
      <vt:lpstr>Planet Rendering</vt:lpstr>
      <vt:lpstr>Planet Rendering</vt:lpstr>
      <vt:lpstr>Geometry Management</vt:lpstr>
      <vt:lpstr>Lightning &amp; Deferred Rendering</vt:lpstr>
      <vt:lpstr>Ship Rendering</vt:lpstr>
      <vt:lpstr>Particles</vt:lpstr>
      <vt:lpstr>Thanksalot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Gameprogramming WS2013/14 „Futurella“ von Pavel Belskiy und Felix Niemeyer Betreuer: Stefan Buschmann</dc:title>
  <dc:creator>Felix</dc:creator>
  <cp:lastModifiedBy>Felix</cp:lastModifiedBy>
  <cp:revision>7</cp:revision>
  <dcterms:created xsi:type="dcterms:W3CDTF">2014-03-16T12:53:27Z</dcterms:created>
  <dcterms:modified xsi:type="dcterms:W3CDTF">2014-03-16T13:59:46Z</dcterms:modified>
</cp:coreProperties>
</file>

<file path=docProps/thumbnail.jpeg>
</file>